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906000"/>
  <p:notesSz cx="6669075" cy="9928225"/>
  <p:embeddedFontLst>
    <p:embeddedFont>
      <p:font typeface="Corben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90">
          <p15:clr>
            <a:srgbClr val="A4A3A4"/>
          </p15:clr>
        </p15:guide>
        <p15:guide id="2" orient="horz" pos="4017">
          <p15:clr>
            <a:srgbClr val="A4A3A4"/>
          </p15:clr>
        </p15:guide>
        <p15:guide id="3" orient="horz" pos="1303">
          <p15:clr>
            <a:srgbClr val="A4A3A4"/>
          </p15:clr>
        </p15:guide>
        <p15:guide id="4" orient="horz" pos="2160">
          <p15:clr>
            <a:srgbClr val="A4A3A4"/>
          </p15:clr>
        </p15:guide>
        <p15:guide id="5" orient="horz" pos="874">
          <p15:clr>
            <a:srgbClr val="A4A3A4"/>
          </p15:clr>
        </p15:guide>
        <p15:guide id="6" pos="358">
          <p15:clr>
            <a:srgbClr val="A4A3A4"/>
          </p15:clr>
        </p15:guide>
        <p15:guide id="7" pos="5882">
          <p15:clr>
            <a:srgbClr val="A4A3A4"/>
          </p15:clr>
        </p15:guide>
        <p15:guide id="8" pos="5930">
          <p15:clr>
            <a:srgbClr val="A4A3A4"/>
          </p15:clr>
        </p15:guide>
      </p15:sldGuideLst>
    </p:ext>
    <p:ext uri="{2D200454-40CA-4A62-9FC3-DE9A4176ACB9}">
      <p15:notesGuideLst>
        <p15:guide id="1" orient="horz" pos="312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90" orient="horz"/>
        <p:guide pos="4017" orient="horz"/>
        <p:guide pos="1303" orient="horz"/>
        <p:guide pos="2160" orient="horz"/>
        <p:guide pos="874" orient="horz"/>
        <p:guide pos="358"/>
        <p:guide pos="5882"/>
        <p:guide pos="593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0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rben-bold.fnt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lvl="1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lvl="1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890838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lvl="1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ctr">
              <a:spcBef>
                <a:spcPts val="70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64" name="Google Shape;64;p1:notes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Gulim"/>
                <a:ea typeface="Gulim"/>
                <a:cs typeface="Gulim"/>
                <a:sym typeface="Gulim"/>
              </a:rPr>
              <a:t>‹#›</a:t>
            </a:fld>
            <a:endParaRPr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2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3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87" name="Google Shape;87;p3:notes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Gulim"/>
                <a:ea typeface="Gulim"/>
                <a:cs typeface="Gulim"/>
                <a:sym typeface="Gulim"/>
              </a:rPr>
              <a:t>‹#›</a:t>
            </a:fld>
            <a:endParaRPr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01" name="Google Shape;101;p4:notes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Gulim"/>
                <a:ea typeface="Gulim"/>
                <a:cs typeface="Gulim"/>
                <a:sym typeface="Gulim"/>
              </a:rPr>
              <a:t>‹#›</a:t>
            </a:fld>
            <a:endParaRPr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22" name="Google Shape;122;p5:notes"/>
          <p:cNvSpPr txBox="1"/>
          <p:nvPr/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 b="0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 txBox="1"/>
          <p:nvPr/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 b="0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55" name="Google Shape;155;p7:notes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Gulim"/>
                <a:ea typeface="Gulim"/>
                <a:cs typeface="Gulim"/>
                <a:sym typeface="Gulim"/>
              </a:rPr>
              <a:t>‹#›</a:t>
            </a:fld>
            <a:endParaRPr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70" name="Google Shape;170;p8:notes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Gulim"/>
                <a:ea typeface="Gulim"/>
                <a:cs typeface="Gulim"/>
                <a:sym typeface="Gulim"/>
              </a:rPr>
              <a:t>‹#›</a:t>
            </a:fld>
            <a:endParaRPr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/>
          <p:nvPr>
            <p:ph idx="2" type="sldImg"/>
          </p:nvPr>
        </p:nvSpPr>
        <p:spPr>
          <a:xfrm>
            <a:off x="6477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4" name="Google Shape;184;p9:notes"/>
          <p:cNvSpPr txBox="1"/>
          <p:nvPr>
            <p:ph idx="12" type="sldNum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Gulim"/>
                <a:ea typeface="Gulim"/>
                <a:cs typeface="Gulim"/>
                <a:sym typeface="Gulim"/>
              </a:rPr>
              <a:t>‹#›</a:t>
            </a:fld>
            <a:endParaRPr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1pPr>
            <a:lvl2pPr lvl="1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2pPr>
            <a:lvl3pPr lvl="2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3pPr>
            <a:lvl4pPr lvl="3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4pPr>
            <a:lvl5pPr lvl="4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5pPr>
            <a:lvl6pPr lvl="5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6pPr>
            <a:lvl7pPr lvl="6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7pPr>
            <a:lvl8pPr lvl="7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8pPr>
            <a:lvl9pPr lvl="8" algn="ctr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68325" y="993775"/>
            <a:ext cx="876935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68325" y="1585913"/>
            <a:ext cx="8769350" cy="31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568325" y="993775"/>
            <a:ext cx="876935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568325" y="1585913"/>
            <a:ext cx="4308475" cy="31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406400" lvl="0" marL="457200" algn="just">
              <a:lnSpc>
                <a:spcPct val="13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029200" y="1585913"/>
            <a:ext cx="4308475" cy="31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406400" lvl="0" marL="457200" algn="just">
              <a:lnSpc>
                <a:spcPct val="13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81000" lvl="0" marL="4572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228600" lvl="5" marL="27432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6pPr>
            <a:lvl7pPr indent="-228600" lvl="6" marL="32004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7pPr>
            <a:lvl8pPr indent="-228600" lvl="7" marL="36576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8pPr>
            <a:lvl9pPr indent="-228600" lvl="8" marL="4114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8" name="Google Shape;38;p7"/>
          <p:cNvSpPr txBox="1"/>
          <p:nvPr>
            <p:ph idx="4" type="body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81000" lvl="0" marL="4572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228600" lvl="5" marL="27432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6pPr>
            <a:lvl7pPr indent="-228600" lvl="6" marL="32004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7pPr>
            <a:lvl8pPr indent="-228600" lvl="7" marL="36576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8pPr>
            <a:lvl9pPr indent="-228600" lvl="8" marL="4114800" algn="just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568325" y="993775"/>
            <a:ext cx="876935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/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" type="body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431800" lvl="0" marL="457200" algn="just">
              <a:lnSpc>
                <a:spcPct val="13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just">
              <a:lnSpc>
                <a:spcPct val="13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228600" lvl="5" marL="27432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6pPr>
            <a:lvl7pPr indent="-228600" lvl="6" marL="32004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7pPr>
            <a:lvl8pPr indent="-228600" lvl="7" marL="36576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8pPr>
            <a:lvl9pPr indent="-228600" lvl="8" marL="411480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/>
          <p:nvPr>
            <p:ph idx="2" type="pic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marR="0" rtl="0" algn="just">
              <a:lnSpc>
                <a:spcPct val="13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just">
              <a:lnSpc>
                <a:spcPct val="13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just">
              <a:lnSpc>
                <a:spcPct val="13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just">
              <a:lnSpc>
                <a:spcPct val="13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just">
              <a:lnSpc>
                <a:spcPct val="13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568325" y="993775"/>
            <a:ext cx="876935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 rot="5400000">
            <a:off x="4795044" y="-2640806"/>
            <a:ext cx="315912" cy="8769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 rot="5400000">
            <a:off x="7787482" y="351631"/>
            <a:ext cx="908050" cy="2192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 rot="5400000">
            <a:off x="3326607" y="-1764507"/>
            <a:ext cx="908050" cy="6424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표" type="tbl">
  <p:cSld name="TAB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568325" y="993775"/>
            <a:ext cx="876935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제목 및 내용">
  <p:cSld name="1_제목 및 내용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341312" y="1085850"/>
            <a:ext cx="92233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568325" y="1585913"/>
            <a:ext cx="8769350" cy="31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2" type="body"/>
          </p:nvPr>
        </p:nvSpPr>
        <p:spPr>
          <a:xfrm>
            <a:off x="341313" y="1614488"/>
            <a:ext cx="922337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228600" lvl="5" marL="27432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just">
              <a:lnSpc>
                <a:spcPct val="13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4.jpg"/><Relationship Id="rId2" Type="http://schemas.openxmlformats.org/officeDocument/2006/relationships/image" Target="../media/image5.jpg"/><Relationship Id="rId3" Type="http://schemas.openxmlformats.org/officeDocument/2006/relationships/image" Target="../media/image2.jpg"/><Relationship Id="rId4" Type="http://schemas.openxmlformats.org/officeDocument/2006/relationships/image" Target="../media/image1.gif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뻭2_1 copy" id="10" name="Google Shape;10;p1"/>
          <p:cNvPicPr preferRelativeResize="0"/>
          <p:nvPr/>
        </p:nvPicPr>
        <p:blipFill rotWithShape="1">
          <a:blip r:embed="rId1">
            <a:alphaModFix/>
          </a:blip>
          <a:srcRect b="3781" l="27777" r="0" t="28865"/>
          <a:stretch/>
        </p:blipFill>
        <p:spPr>
          <a:xfrm rot="10800000">
            <a:off x="0" y="6528968"/>
            <a:ext cx="9906000" cy="3024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4678363" y="6604000"/>
            <a:ext cx="520700" cy="168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568325" y="993775"/>
            <a:ext cx="876935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568325" y="1585913"/>
            <a:ext cx="8769350" cy="31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04800" lvl="0" marL="4572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just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4" name="Google Shape;14;p1"/>
          <p:cNvGrpSpPr/>
          <p:nvPr/>
        </p:nvGrpSpPr>
        <p:grpSpPr>
          <a:xfrm>
            <a:off x="0" y="0"/>
            <a:ext cx="9906000" cy="785813"/>
            <a:chOff x="0" y="0"/>
            <a:chExt cx="6240" cy="495"/>
          </a:xfrm>
        </p:grpSpPr>
        <p:pic>
          <p:nvPicPr>
            <p:cNvPr descr="뻭2_1 copy" id="15" name="Google Shape;15;p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4320" cy="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뻭2_1 copy" id="16" name="Google Shape;16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120" y="0"/>
              <a:ext cx="3120" cy="4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17;p1"/>
          <p:cNvSpPr/>
          <p:nvPr/>
        </p:nvSpPr>
        <p:spPr>
          <a:xfrm>
            <a:off x="1096963" y="481013"/>
            <a:ext cx="5597525" cy="322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g_0402030102.gif" id="18" name="Google Shape;18;p1"/>
          <p:cNvPicPr preferRelativeResize="0"/>
          <p:nvPr/>
        </p:nvPicPr>
        <p:blipFill rotWithShape="1">
          <a:blip r:embed="rId4">
            <a:alphaModFix/>
          </a:blip>
          <a:srcRect b="74121" l="18831" r="22294" t="7789"/>
          <a:stretch/>
        </p:blipFill>
        <p:spPr>
          <a:xfrm>
            <a:off x="76200" y="152400"/>
            <a:ext cx="1981200" cy="52443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10.gif"/><Relationship Id="rId5" Type="http://schemas.openxmlformats.org/officeDocument/2006/relationships/image" Target="../media/image1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15.png"/><Relationship Id="rId5" Type="http://schemas.openxmlformats.org/officeDocument/2006/relationships/image" Target="../media/image24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40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-1.gif" id="67" name="Google Shape;6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30466"/>
            <a:ext cx="9905999" cy="382753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643287" y="3457349"/>
            <a:ext cx="699452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서울여자대학교 무선랜 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사용 안내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g_0402030102.gif" id="69" name="Google Shape;69;p15"/>
          <p:cNvPicPr preferRelativeResize="0"/>
          <p:nvPr/>
        </p:nvPicPr>
        <p:blipFill rotWithShape="1">
          <a:blip r:embed="rId5">
            <a:alphaModFix/>
          </a:blip>
          <a:srcRect b="9798" l="17100" r="20563" t="70101"/>
          <a:stretch/>
        </p:blipFill>
        <p:spPr>
          <a:xfrm>
            <a:off x="6781800" y="5638800"/>
            <a:ext cx="27432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1347" l="2778" r="10185" t="52818"/>
          <a:stretch/>
        </p:blipFill>
        <p:spPr>
          <a:xfrm>
            <a:off x="189632" y="1009511"/>
            <a:ext cx="9526735" cy="5368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4">
            <a:alphaModFix/>
          </a:blip>
          <a:srcRect b="0" l="32432" r="2702" t="0"/>
          <a:stretch/>
        </p:blipFill>
        <p:spPr>
          <a:xfrm>
            <a:off x="7826142" y="2878755"/>
            <a:ext cx="2268270" cy="1319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2702" t="0"/>
          <a:stretch/>
        </p:blipFill>
        <p:spPr>
          <a:xfrm>
            <a:off x="3440819" y="4260699"/>
            <a:ext cx="1982633" cy="1286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" name="Google Shape;77;p16"/>
          <p:cNvCxnSpPr/>
          <p:nvPr/>
        </p:nvCxnSpPr>
        <p:spPr>
          <a:xfrm>
            <a:off x="2987166" y="4487526"/>
            <a:ext cx="1444969" cy="529263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8" name="Google Shape;78;p16"/>
          <p:cNvSpPr txBox="1"/>
          <p:nvPr/>
        </p:nvSpPr>
        <p:spPr>
          <a:xfrm>
            <a:off x="1874037" y="4607651"/>
            <a:ext cx="1209744" cy="323165"/>
          </a:xfrm>
          <a:prstGeom prst="rect">
            <a:avLst/>
          </a:prstGeom>
          <a:noFill/>
          <a:ln cap="flat" cmpd="sng" w="34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입력 불필요</a:t>
            </a:r>
            <a:endParaRPr b="1" sz="15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cxnSp>
        <p:nvCxnSpPr>
          <p:cNvPr id="79" name="Google Shape;79;p16"/>
          <p:cNvCxnSpPr/>
          <p:nvPr/>
        </p:nvCxnSpPr>
        <p:spPr>
          <a:xfrm>
            <a:off x="3079572" y="5095211"/>
            <a:ext cx="1587789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0" name="Google Shape;80;p16"/>
          <p:cNvCxnSpPr/>
          <p:nvPr/>
        </p:nvCxnSpPr>
        <p:spPr>
          <a:xfrm flipH="1" rot="10800000">
            <a:off x="4667361" y="5095211"/>
            <a:ext cx="361247" cy="1"/>
          </a:xfrm>
          <a:prstGeom prst="straightConnector1">
            <a:avLst/>
          </a:prstGeom>
          <a:noFill/>
          <a:ln cap="flat" cmpd="sng" w="222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" name="Google Shape;81;p16"/>
          <p:cNvCxnSpPr/>
          <p:nvPr/>
        </p:nvCxnSpPr>
        <p:spPr>
          <a:xfrm>
            <a:off x="7221270" y="3186753"/>
            <a:ext cx="1209744" cy="3934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2" name="Google Shape;82;p16"/>
          <p:cNvCxnSpPr/>
          <p:nvPr/>
        </p:nvCxnSpPr>
        <p:spPr>
          <a:xfrm>
            <a:off x="6789656" y="3421291"/>
            <a:ext cx="2092955" cy="38575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3" name="Google Shape;83;p16"/>
          <p:cNvCxnSpPr/>
          <p:nvPr/>
        </p:nvCxnSpPr>
        <p:spPr>
          <a:xfrm flipH="1" rot="10800000">
            <a:off x="8923686" y="3775333"/>
            <a:ext cx="529263" cy="2"/>
          </a:xfrm>
          <a:prstGeom prst="straightConnector1">
            <a:avLst/>
          </a:prstGeom>
          <a:noFill/>
          <a:ln cap="flat" cmpd="sng" w="222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48077" l="0" r="0" t="871"/>
          <a:stretch/>
        </p:blipFill>
        <p:spPr>
          <a:xfrm>
            <a:off x="644400" y="2502331"/>
            <a:ext cx="8542704" cy="398651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0" y="1710760"/>
            <a:ext cx="89154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▣ 무선 네트워크 ‘SWU_WiFi ‘ 에 연결하시면 안내 페이지를 확인하실 수 있습니다. </a:t>
            </a: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416460" y="2106545"/>
            <a:ext cx="427072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1.1. 무선 인터넷 안내 페이지 및 프로그램 다운로드</a:t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8279796" y="2748519"/>
            <a:ext cx="1164867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</a:t>
            </a:r>
            <a:endParaRPr b="1" sz="2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6011526" y="5999706"/>
            <a:ext cx="68048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클릭</a:t>
            </a:r>
            <a:endParaRPr b="1" sz="16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265242" y="1414047"/>
            <a:ext cx="32624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1. 무선 인터넷 프로그램 다운로드</a:t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641217" y="5243616"/>
            <a:ext cx="578248" cy="52926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-307448" y="802819"/>
            <a:ext cx="42341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◆</a:t>
            </a:r>
            <a:r>
              <a:rPr b="1" lang="en-US" sz="280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노트북 wifi 안내</a:t>
            </a:r>
            <a:r>
              <a:rPr b="1" lang="en-US" sz="2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◆</a:t>
            </a:r>
            <a:endParaRPr b="1" sz="2800">
              <a:solidFill>
                <a:schemeClr val="dk1"/>
              </a:solidFill>
              <a:latin typeface="Corben"/>
              <a:ea typeface="Corben"/>
              <a:cs typeface="Corben"/>
              <a:sym typeface="Corbe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377050" y="782685"/>
            <a:ext cx="21932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1.2. Anyclick Agent 설치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081" y="1388140"/>
            <a:ext cx="3665319" cy="220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5800" y="1388139"/>
            <a:ext cx="3665319" cy="220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8082" y="3929067"/>
            <a:ext cx="3651000" cy="2193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35800" y="3929066"/>
            <a:ext cx="3651000" cy="21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3894474" y="1383268"/>
            <a:ext cx="529263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2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1021332" y="1107001"/>
            <a:ext cx="5686172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* 공시사항에 첨부된 설치파일을 사용하여 설치하는 경우 아래 화면과 같이 설치해주시면 됩니다.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3894474" y="3843009"/>
            <a:ext cx="529263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4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8355405" y="1253288"/>
            <a:ext cx="502340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3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8204186" y="3843010"/>
            <a:ext cx="478973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5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2570279" y="3253551"/>
            <a:ext cx="568105" cy="37922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6918834" y="3204963"/>
            <a:ext cx="604872" cy="37922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5255436" y="2921075"/>
            <a:ext cx="1739007" cy="195389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2540913" y="5823981"/>
            <a:ext cx="568105" cy="37922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8071352" y="5823981"/>
            <a:ext cx="568105" cy="37922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/>
          <p:nvPr/>
        </p:nvSpPr>
        <p:spPr>
          <a:xfrm>
            <a:off x="228600" y="838200"/>
            <a:ext cx="8458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▣ 이미 동일 프로그램이 설치되어 있는 경우 아래와 같이 업데이트를 진행하고 PC 재부팅을 합니다.</a:t>
            </a:r>
            <a:endParaRPr b="1" sz="14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377049" y="1216223"/>
            <a:ext cx="21932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1.3. Anyclick Agent 설치</a:t>
            </a:r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0" y="1600200"/>
            <a:ext cx="5886450" cy="273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/>
          <p:nvPr/>
        </p:nvSpPr>
        <p:spPr>
          <a:xfrm>
            <a:off x="381000" y="4572000"/>
            <a:ext cx="9296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-&gt; PC 재부팅 후에 바탕화면에 보이는 ‘SWU_WiFi(Auth) .wcf ‘ 아이콘을 클릭하여 사용자 정보를 입력하면 무선 네트워크 사용이 가능합니다.</a:t>
            </a:r>
            <a:endParaRPr/>
          </a:p>
        </p:txBody>
      </p:sp>
      <p:sp>
        <p:nvSpPr>
          <p:cNvPr id="128" name="Google Shape;128;p19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5864257" y="1689993"/>
            <a:ext cx="384143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6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5829038" y="3088366"/>
            <a:ext cx="384143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2753525" y="2219256"/>
            <a:ext cx="1103300" cy="37922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2079858" y="3807045"/>
            <a:ext cx="1209743" cy="378045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/>
        </p:nvSpPr>
        <p:spPr>
          <a:xfrm>
            <a:off x="6237378" y="4638744"/>
            <a:ext cx="3327771" cy="12772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인증 성공</a:t>
            </a:r>
            <a:endParaRPr b="1"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228600" lvl="0" marL="228600" marR="0" rtl="0" algn="l"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인증 완료 후 인증 상태를 확인 할 수 있습니다.</a:t>
            </a:r>
            <a:endParaRPr/>
          </a:p>
          <a:p>
            <a:pPr indent="-228600" lvl="0" marL="228600" marR="0" rtl="0" algn="l">
              <a:spcBef>
                <a:spcPts val="55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인증이 실패하는 경우 PC 방화벽이나 백신 </a:t>
            </a:r>
            <a:endParaRPr b="1" sz="1100">
              <a:solidFill>
                <a:srgbClr val="FF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228600" lvl="0" marL="228600" marR="0" rtl="0" algn="l">
              <a:spcBef>
                <a:spcPts val="55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 프로그램에 의한 것일 수 있습니다. 방화벽을 </a:t>
            </a:r>
            <a:endParaRPr b="1" sz="1100">
              <a:solidFill>
                <a:srgbClr val="FF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228600" lvl="0" marL="228600" marR="0" rtl="0" algn="l">
              <a:spcBef>
                <a:spcPts val="55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 해제한 후 재 인증 시도하여 주십시오. </a:t>
            </a:r>
            <a:endParaRPr b="1" sz="1100">
              <a:solidFill>
                <a:srgbClr val="FF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341313" y="2368550"/>
            <a:ext cx="4838975" cy="5155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바탕화면의 “</a:t>
            </a:r>
            <a:r>
              <a:rPr b="1" lang="en-US" sz="11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SWU_WiFi(Auth).wcf </a:t>
            </a: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”를 더블 클릭하여 실행 합니다.</a:t>
            </a:r>
            <a:endParaRPr/>
          </a:p>
          <a:p>
            <a:pPr indent="-228600" lvl="0" marL="228600" marR="0" rtl="0" algn="ctr">
              <a:spcBef>
                <a:spcPts val="550"/>
              </a:spcBef>
              <a:spcAft>
                <a:spcPts val="0"/>
              </a:spcAft>
              <a:buNone/>
            </a:pPr>
            <a:r>
              <a:rPr b="1" lang="en-US" sz="1100" u="sng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* 무선랜을 다시 연결 할 때도 이 프로그램을 실행하여 연결해야 합니다.</a:t>
            </a:r>
            <a:endParaRPr b="1" sz="1100" u="sng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341312" y="5551361"/>
            <a:ext cx="4838976" cy="684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* “아이디 기억”과 “패스워드 기억”을 체크하시면 차후 무선랜 접속 할 때 자동으로 입력됩니다.</a:t>
            </a:r>
            <a:endParaRPr/>
          </a:p>
          <a:p>
            <a:pPr indent="-228600" lvl="0" marL="228600" marR="0" rtl="0" algn="l"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341313" y="1236663"/>
            <a:ext cx="2947987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Anyclick Agent 사용 방법</a:t>
            </a:r>
            <a:endParaRPr b="1" i="1"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143" name="Google Shape;14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594" y="1552852"/>
            <a:ext cx="680481" cy="755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756" y="3017106"/>
            <a:ext cx="2493567" cy="2011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9562" y="1102035"/>
            <a:ext cx="3000375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/>
          <p:nvPr/>
        </p:nvSpPr>
        <p:spPr>
          <a:xfrm>
            <a:off x="478878" y="4109481"/>
            <a:ext cx="2205852" cy="195389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478878" y="4304870"/>
            <a:ext cx="2205852" cy="195389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148" name="Google Shape;14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62176" y="3153068"/>
            <a:ext cx="2557749" cy="18752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20"/>
          <p:cNvCxnSpPr/>
          <p:nvPr/>
        </p:nvCxnSpPr>
        <p:spPr>
          <a:xfrm>
            <a:off x="2461344" y="4205098"/>
            <a:ext cx="1849232" cy="66514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0" name="Google Shape;150;p20"/>
          <p:cNvCxnSpPr/>
          <p:nvPr/>
        </p:nvCxnSpPr>
        <p:spPr>
          <a:xfrm>
            <a:off x="4726173" y="4411939"/>
            <a:ext cx="454115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1" name="Google Shape;151;p20"/>
          <p:cNvCxnSpPr/>
          <p:nvPr/>
        </p:nvCxnSpPr>
        <p:spPr>
          <a:xfrm flipH="1" rot="10800000">
            <a:off x="2505556" y="4411939"/>
            <a:ext cx="2220617" cy="33532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340849" y="837281"/>
            <a:ext cx="982917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3. 안드로이드10 설정 방법 (</a:t>
            </a:r>
            <a:r>
              <a:rPr b="1" lang="en-US" sz="1600" u="sng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삼성 겔럭시 기종 및 최신 기종 핸드폰에 해당됨</a:t>
            </a:r>
            <a:r>
              <a:rPr b="1" lang="en-US" sz="16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)</a:t>
            </a:r>
            <a:endParaRPr b="1" sz="16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757937" y="1175835"/>
            <a:ext cx="153760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▣ 네트워크 설정</a:t>
            </a:r>
            <a:endParaRPr/>
          </a:p>
        </p:txBody>
      </p:sp>
      <p:pic>
        <p:nvPicPr>
          <p:cNvPr id="160" name="Google Shape;1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461" y="1421542"/>
            <a:ext cx="2873142" cy="465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9729" y="1421542"/>
            <a:ext cx="2790893" cy="46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0748" y="1421542"/>
            <a:ext cx="2790893" cy="466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1"/>
          <p:cNvSpPr/>
          <p:nvPr/>
        </p:nvSpPr>
        <p:spPr>
          <a:xfrm>
            <a:off x="492069" y="5016789"/>
            <a:ext cx="2721924" cy="241011"/>
          </a:xfrm>
          <a:prstGeom prst="rect">
            <a:avLst/>
          </a:prstGeom>
          <a:noFill/>
          <a:ln cap="flat" cmpd="sng" w="476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3619729" y="1992430"/>
            <a:ext cx="2790893" cy="316620"/>
          </a:xfrm>
          <a:prstGeom prst="rect">
            <a:avLst/>
          </a:prstGeom>
          <a:noFill/>
          <a:ln cap="flat" cmpd="sng" w="476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6740748" y="2219256"/>
            <a:ext cx="2757214" cy="302436"/>
          </a:xfrm>
          <a:prstGeom prst="rect">
            <a:avLst/>
          </a:prstGeom>
          <a:noFill/>
          <a:ln cap="flat" cmpd="sng" w="476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6" name="Google Shape;166;p21"/>
          <p:cNvSpPr/>
          <p:nvPr/>
        </p:nvSpPr>
        <p:spPr>
          <a:xfrm>
            <a:off x="8128578" y="5772879"/>
            <a:ext cx="1285354" cy="302437"/>
          </a:xfrm>
          <a:prstGeom prst="rect">
            <a:avLst/>
          </a:prstGeom>
          <a:noFill/>
          <a:ln cap="flat" cmpd="sng" w="476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73" name="Google Shape;173;p22"/>
          <p:cNvSpPr/>
          <p:nvPr/>
        </p:nvSpPr>
        <p:spPr>
          <a:xfrm>
            <a:off x="340851" y="837281"/>
            <a:ext cx="20986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4. MAC OS설정 방법</a:t>
            </a:r>
            <a:endParaRPr/>
          </a:p>
        </p:txBody>
      </p:sp>
      <p:sp>
        <p:nvSpPr>
          <p:cNvPr id="174" name="Google Shape;174;p22"/>
          <p:cNvSpPr/>
          <p:nvPr/>
        </p:nvSpPr>
        <p:spPr>
          <a:xfrm>
            <a:off x="761376" y="1175835"/>
            <a:ext cx="15969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▣ 네트워크 설정</a:t>
            </a:r>
            <a:endParaRPr/>
          </a:p>
        </p:txBody>
      </p:sp>
      <p:pic>
        <p:nvPicPr>
          <p:cNvPr descr="D:\AUS\고객사\GS건설\2015\150827_GSE&amp;C_html\os\스크린샷 2015-08-17 오전 10.33.27.png" id="175" name="Google Shape;175;p22"/>
          <p:cNvPicPr preferRelativeResize="0"/>
          <p:nvPr/>
        </p:nvPicPr>
        <p:blipFill rotWithShape="1">
          <a:blip r:embed="rId3">
            <a:alphaModFix/>
          </a:blip>
          <a:srcRect b="10226" l="55517" r="0" t="0"/>
          <a:stretch/>
        </p:blipFill>
        <p:spPr>
          <a:xfrm>
            <a:off x="567678" y="1543425"/>
            <a:ext cx="3025602" cy="38164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AUS\고객사\GS건설\2015\150827_GSE&amp;C_html\os\스크린샷 2015-08-17 오후 1.02.24.png" id="176" name="Google Shape;176;p22"/>
          <p:cNvPicPr preferRelativeResize="0"/>
          <p:nvPr/>
        </p:nvPicPr>
        <p:blipFill rotWithShape="1">
          <a:blip r:embed="rId4">
            <a:alphaModFix/>
          </a:blip>
          <a:srcRect b="1337" l="2216" r="1343" t="1281"/>
          <a:stretch/>
        </p:blipFill>
        <p:spPr>
          <a:xfrm>
            <a:off x="4974903" y="1543425"/>
            <a:ext cx="4039080" cy="352839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/>
          <p:nvPr/>
        </p:nvSpPr>
        <p:spPr>
          <a:xfrm>
            <a:off x="1891456" y="1483612"/>
            <a:ext cx="378045" cy="241011"/>
          </a:xfrm>
          <a:prstGeom prst="rect">
            <a:avLst/>
          </a:prstGeom>
          <a:noFill/>
          <a:ln cap="flat" cmpd="sng" w="476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78" name="Google Shape;178;p22"/>
          <p:cNvSpPr/>
          <p:nvPr/>
        </p:nvSpPr>
        <p:spPr>
          <a:xfrm>
            <a:off x="1957638" y="5092399"/>
            <a:ext cx="1635642" cy="247982"/>
          </a:xfrm>
          <a:prstGeom prst="rect">
            <a:avLst/>
          </a:prstGeom>
          <a:noFill/>
          <a:ln cap="flat" cmpd="sng" w="476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79" name="Google Shape;179;p22"/>
          <p:cNvSpPr/>
          <p:nvPr/>
        </p:nvSpPr>
        <p:spPr>
          <a:xfrm>
            <a:off x="7826142" y="2271252"/>
            <a:ext cx="907308" cy="271595"/>
          </a:xfrm>
          <a:prstGeom prst="rect">
            <a:avLst/>
          </a:prstGeom>
          <a:noFill/>
          <a:ln cap="flat" cmpd="sng" w="476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0" name="Google Shape;180;p22"/>
          <p:cNvSpPr/>
          <p:nvPr/>
        </p:nvSpPr>
        <p:spPr>
          <a:xfrm>
            <a:off x="7901750" y="4447475"/>
            <a:ext cx="907309" cy="247982"/>
          </a:xfrm>
          <a:prstGeom prst="rect">
            <a:avLst/>
          </a:prstGeom>
          <a:noFill/>
          <a:ln cap="flat" cmpd="sng" w="476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/>
        </p:nvSpPr>
        <p:spPr>
          <a:xfrm>
            <a:off x="7296150" y="6556375"/>
            <a:ext cx="2268538" cy="27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서울여자대학교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423845" y="4919091"/>
            <a:ext cx="3313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-&gt; 네트워크 고급 정보의 ‘</a:t>
            </a:r>
            <a:r>
              <a:rPr b="1" lang="en-US" sz="18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+</a:t>
            </a: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’ 버튼 클릭</a:t>
            </a:r>
            <a:endParaRPr b="1" sz="14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descr="D:\AUS\고객사\GS건설\2015\150827_GSE&amp;C_html\os\스크린샷 2015-08-17 오전 11.47.38.png" id="188" name="Google Shape;188;p23"/>
          <p:cNvPicPr preferRelativeResize="0"/>
          <p:nvPr/>
        </p:nvPicPr>
        <p:blipFill rotWithShape="1">
          <a:blip r:embed="rId3">
            <a:alphaModFix/>
          </a:blip>
          <a:srcRect b="1618" l="1118" r="1586" t="0"/>
          <a:stretch/>
        </p:blipFill>
        <p:spPr>
          <a:xfrm>
            <a:off x="411430" y="1462492"/>
            <a:ext cx="3791789" cy="33123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23"/>
          <p:cNvGrpSpPr/>
          <p:nvPr/>
        </p:nvGrpSpPr>
        <p:grpSpPr>
          <a:xfrm>
            <a:off x="1928233" y="2565079"/>
            <a:ext cx="3178747" cy="2179712"/>
            <a:chOff x="1547664" y="2996952"/>
            <a:chExt cx="3178747" cy="2179712"/>
          </a:xfrm>
        </p:grpSpPr>
        <p:pic>
          <p:nvPicPr>
            <p:cNvPr descr="D:\AUS\고객사\GS건설\2015\150827_GSE&amp;C_html\os\스크린샷 2015-08-17 오전 11.49.54.png" id="190" name="Google Shape;190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47664" y="2996952"/>
              <a:ext cx="3178747" cy="21797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23"/>
            <p:cNvSpPr txBox="1"/>
            <p:nvPr/>
          </p:nvSpPr>
          <p:spPr>
            <a:xfrm>
              <a:off x="2784500" y="3632324"/>
              <a:ext cx="1499468" cy="14407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18000" lIns="36000" spcFirstLastPara="1" rIns="36000" wrap="square" tIns="1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SSIDI</a:t>
              </a:r>
              <a:endParaRPr/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2771800" y="3635499"/>
              <a:ext cx="1800200" cy="135178"/>
            </a:xfrm>
            <a:prstGeom prst="rect">
              <a:avLst/>
            </a:prstGeom>
            <a:noFill/>
            <a:ln cap="flat" cmpd="dbl" w="222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193" name="Google Shape;193;p23"/>
            <p:cNvSpPr/>
            <p:nvPr/>
          </p:nvSpPr>
          <p:spPr>
            <a:xfrm>
              <a:off x="2771800" y="3829298"/>
              <a:ext cx="1800200" cy="135178"/>
            </a:xfrm>
            <a:prstGeom prst="rect">
              <a:avLst/>
            </a:prstGeom>
            <a:noFill/>
            <a:ln cap="flat" cmpd="dbl" w="222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194" name="Google Shape;194;p23"/>
            <p:cNvSpPr/>
            <p:nvPr/>
          </p:nvSpPr>
          <p:spPr>
            <a:xfrm>
              <a:off x="2771800" y="4225851"/>
              <a:ext cx="1800200" cy="135178"/>
            </a:xfrm>
            <a:prstGeom prst="rect">
              <a:avLst/>
            </a:prstGeom>
            <a:noFill/>
            <a:ln cap="flat" cmpd="dbl" w="222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195" name="Google Shape;195;p23"/>
            <p:cNvSpPr txBox="1"/>
            <p:nvPr/>
          </p:nvSpPr>
          <p:spPr>
            <a:xfrm>
              <a:off x="2781325" y="4020939"/>
              <a:ext cx="998587" cy="14407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18000" lIns="36000" spcFirstLastPara="1" rIns="36000" wrap="square" tIns="1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ID</a:t>
              </a:r>
              <a:endParaRPr/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2771800" y="4024114"/>
              <a:ext cx="1800200" cy="135178"/>
            </a:xfrm>
            <a:prstGeom prst="rect">
              <a:avLst/>
            </a:prstGeom>
            <a:noFill/>
            <a:ln cap="flat" cmpd="dbl" w="222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sp>
        <p:nvSpPr>
          <p:cNvPr id="197" name="Google Shape;197;p23"/>
          <p:cNvSpPr/>
          <p:nvPr/>
        </p:nvSpPr>
        <p:spPr>
          <a:xfrm>
            <a:off x="1445202" y="2688298"/>
            <a:ext cx="163066" cy="135178"/>
          </a:xfrm>
          <a:prstGeom prst="rect">
            <a:avLst/>
          </a:prstGeom>
          <a:noFill/>
          <a:ln cap="flat" cmpd="dbl" w="222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cxnSp>
        <p:nvCxnSpPr>
          <p:cNvPr id="198" name="Google Shape;198;p23"/>
          <p:cNvCxnSpPr/>
          <p:nvPr/>
        </p:nvCxnSpPr>
        <p:spPr>
          <a:xfrm flipH="1" rot="-5400000">
            <a:off x="1406135" y="2944522"/>
            <a:ext cx="597300" cy="356100"/>
          </a:xfrm>
          <a:prstGeom prst="bentConnector2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99" name="Google Shape;199;p23"/>
          <p:cNvSpPr/>
          <p:nvPr/>
        </p:nvSpPr>
        <p:spPr>
          <a:xfrm>
            <a:off x="417771" y="5267692"/>
            <a:ext cx="345479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-&gt; Wi-Fi 네트워크 프로파일 정보를 추가</a:t>
            </a:r>
            <a:endParaRPr b="1" sz="14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420250" y="5556154"/>
            <a:ext cx="48349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-&gt; 네트워크 SSID : SWU_WiFi(Auth) </a:t>
            </a:r>
            <a:r>
              <a:rPr b="1" lang="en-US" sz="1400">
                <a:solidFill>
                  <a:srgbClr val="FF0000"/>
                </a:solidFill>
                <a:latin typeface="Gulim"/>
                <a:ea typeface="Gulim"/>
                <a:cs typeface="Gulim"/>
                <a:sym typeface="Gulim"/>
              </a:rPr>
              <a:t>-&gt; 동일한 이름 선택</a:t>
            </a:r>
            <a:endParaRPr b="1" sz="14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419873" y="5824277"/>
            <a:ext cx="252505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-&gt; 보안 : 기업용 WPA/WPA2</a:t>
            </a:r>
            <a:endParaRPr b="1" sz="14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descr="D:\AUS\고객사\GS건설\2015\150827_GSE&amp;C_html\os\스크린샷 2015-08-17 오전 10.36.20.png" id="202" name="Google Shape;202;p23"/>
          <p:cNvPicPr preferRelativeResize="0"/>
          <p:nvPr/>
        </p:nvPicPr>
        <p:blipFill rotWithShape="1">
          <a:blip r:embed="rId5">
            <a:alphaModFix/>
          </a:blip>
          <a:srcRect b="0" l="1110" r="1200" t="0"/>
          <a:stretch/>
        </p:blipFill>
        <p:spPr>
          <a:xfrm>
            <a:off x="5436880" y="1417496"/>
            <a:ext cx="3875840" cy="3327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36880" y="4747452"/>
            <a:ext cx="2258758" cy="16560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3"/>
          <p:cNvCxnSpPr/>
          <p:nvPr/>
        </p:nvCxnSpPr>
        <p:spPr>
          <a:xfrm>
            <a:off x="4867949" y="3870378"/>
            <a:ext cx="2028210" cy="176722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5" name="Google Shape;205;p23"/>
          <p:cNvCxnSpPr/>
          <p:nvPr/>
        </p:nvCxnSpPr>
        <p:spPr>
          <a:xfrm>
            <a:off x="4323597" y="3654935"/>
            <a:ext cx="2242662" cy="1980007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